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4" r:id="rId3"/>
    <p:sldId id="306" r:id="rId4"/>
    <p:sldId id="305" r:id="rId5"/>
    <p:sldId id="257" r:id="rId6"/>
    <p:sldId id="303" r:id="rId7"/>
    <p:sldId id="316" r:id="rId8"/>
    <p:sldId id="307" r:id="rId9"/>
    <p:sldId id="309" r:id="rId10"/>
    <p:sldId id="308" r:id="rId11"/>
    <p:sldId id="310" r:id="rId12"/>
    <p:sldId id="321" r:id="rId13"/>
    <p:sldId id="311" r:id="rId14"/>
    <p:sldId id="312" r:id="rId15"/>
    <p:sldId id="313" r:id="rId16"/>
    <p:sldId id="314" r:id="rId17"/>
    <p:sldId id="315" r:id="rId18"/>
    <p:sldId id="317" r:id="rId19"/>
    <p:sldId id="318" r:id="rId20"/>
    <p:sldId id="319" r:id="rId21"/>
    <p:sldId id="320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59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B14F-6827-48AA-97DC-580510C43583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64F3-E555-4192-92DF-661536CE0E9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6231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49707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94269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7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59190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92981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1576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75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9302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45704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55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03-08-2014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4161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3903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4.gif"/><Relationship Id="rId12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3.gif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1.jpeg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jpeg"/><Relationship Id="rId3" Type="http://schemas.openxmlformats.org/officeDocument/2006/relationships/oleObject" Target="../embeddings/oleObject19.bin"/><Relationship Id="rId7" Type="http://schemas.openxmlformats.org/officeDocument/2006/relationships/image" Target="../media/image42.gif"/><Relationship Id="rId12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1.gif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gif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th104@lpu.co.in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CSE101</a:t>
            </a:r>
            <a:b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 Programing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03482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p:oleObj spid="_x0000_s1110" r:id="rId3" imgW="13937020" imgH="5409524" progId="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177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#0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1084" name="Picture 60" descr="Tips and Tricks for C Programming: Make a Program more effec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67" y="3918247"/>
            <a:ext cx="3258067" cy="27974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4379912"/>
            <a:ext cx="6400800" cy="1752600"/>
          </a:xfrm>
        </p:spPr>
        <p:txBody>
          <a:bodyPr/>
          <a:lstStyle/>
          <a:p>
            <a:r>
              <a:rPr lang="en-US" dirty="0" smtClean="0"/>
              <a:t>The kick start session</a:t>
            </a:r>
            <a:endParaRPr lang="en-IN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1361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0137782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7914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Let us explore more as the day goes by…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460375" y="2134313"/>
            <a:ext cx="3539495" cy="3454927"/>
            <a:chOff x="460375" y="2134313"/>
            <a:chExt cx="3539495" cy="3454927"/>
          </a:xfrm>
        </p:grpSpPr>
        <p:pic>
          <p:nvPicPr>
            <p:cNvPr id="37890" name="Picture 2" descr="http://toonclips.com/600/670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134313"/>
              <a:ext cx="3073524" cy="317597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60375" y="5219908"/>
              <a:ext cx="35394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Going for a morning 0900 AM Class</a:t>
              </a:r>
              <a:endParaRPr lang="en-IN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60032" y="1997551"/>
            <a:ext cx="3330981" cy="3528973"/>
            <a:chOff x="4860032" y="1997551"/>
            <a:chExt cx="3330981" cy="3528973"/>
          </a:xfrm>
        </p:grpSpPr>
        <p:pic>
          <p:nvPicPr>
            <p:cNvPr id="37892" name="Picture 4" descr="http://vecto.rs/1024/vector-of-a-happy-cartoon-summer-man-walking-with-a-big-smile-by-ron-leishman-2746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997551"/>
              <a:ext cx="3143980" cy="32053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148064" y="5157192"/>
              <a:ext cx="30429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Going for a movie at 0900 AM</a:t>
              </a:r>
              <a:endParaRPr lang="en-IN" b="1" dirty="0"/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1069728" y="5930116"/>
            <a:ext cx="7076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It is all about </a:t>
            </a:r>
            <a:r>
              <a:rPr lang="en-US" sz="2800" b="1" u="sng" dirty="0" smtClean="0">
                <a:solidFill>
                  <a:srgbClr val="FF0000"/>
                </a:solidFill>
              </a:rPr>
              <a:t>WHICH</a:t>
            </a:r>
            <a:r>
              <a:rPr lang="en-US" sz="2800" b="1" dirty="0" smtClean="0">
                <a:solidFill>
                  <a:srgbClr val="FF0000"/>
                </a:solidFill>
              </a:rPr>
              <a:t> program is loaded </a:t>
            </a:r>
            <a:r>
              <a:rPr lang="en-US" sz="2800" b="1" u="sng" dirty="0" smtClean="0">
                <a:solidFill>
                  <a:srgbClr val="FF0000"/>
                </a:solidFill>
              </a:rPr>
              <a:t>WHEN</a:t>
            </a:r>
            <a:endParaRPr lang="en-IN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51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88879135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9958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 flow changes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37890" name="Picture 2" descr="http://toonclips.com/600/67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54809"/>
            <a:ext cx="2129376" cy="15224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://vecto.rs/1024/vector-of-a-happy-cartoon-summer-man-walking-with-a-big-smile-by-ron-leishman-274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365" y="4293096"/>
            <a:ext cx="1473437" cy="15022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Alternate Process 15"/>
          <p:cNvSpPr/>
          <p:nvPr/>
        </p:nvSpPr>
        <p:spPr>
          <a:xfrm>
            <a:off x="3779021" y="1916832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3275856" y="3264736"/>
            <a:ext cx="2088232" cy="102836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Go?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021" y="2636912"/>
            <a:ext cx="108012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Go!!!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>
            <a:off x="4319081" y="23488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8" idx="0"/>
          </p:cNvCxnSpPr>
          <p:nvPr/>
        </p:nvCxnSpPr>
        <p:spPr>
          <a:xfrm>
            <a:off x="4319081" y="3068960"/>
            <a:ext cx="891" cy="195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1"/>
            <a:endCxn id="37890" idx="0"/>
          </p:cNvCxnSpPr>
          <p:nvPr/>
        </p:nvCxnSpPr>
        <p:spPr>
          <a:xfrm rot="10800000" flipV="1">
            <a:off x="1820264" y="3778915"/>
            <a:ext cx="1455592" cy="57589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3"/>
            <a:endCxn id="37892" idx="0"/>
          </p:cNvCxnSpPr>
          <p:nvPr/>
        </p:nvCxnSpPr>
        <p:spPr>
          <a:xfrm>
            <a:off x="5364088" y="3778916"/>
            <a:ext cx="1373996" cy="51418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48059" y="350100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5364088" y="3501008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Movie</a:t>
            </a:r>
            <a:endParaRPr lang="en-IN" dirty="0"/>
          </a:p>
        </p:txBody>
      </p:sp>
      <p:sp>
        <p:nvSpPr>
          <p:cNvPr id="32" name="Flowchart: Alternate Process 31"/>
          <p:cNvSpPr/>
          <p:nvPr/>
        </p:nvSpPr>
        <p:spPr>
          <a:xfrm>
            <a:off x="1280203" y="6165304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6198023" y="6165304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37890" idx="2"/>
            <a:endCxn id="32" idx="0"/>
          </p:cNvCxnSpPr>
          <p:nvPr/>
        </p:nvCxnSpPr>
        <p:spPr>
          <a:xfrm flipH="1">
            <a:off x="1820263" y="5877272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7892" idx="2"/>
            <a:endCxn id="33" idx="0"/>
          </p:cNvCxnSpPr>
          <p:nvPr/>
        </p:nvCxnSpPr>
        <p:spPr>
          <a:xfrm flipH="1">
            <a:off x="6738083" y="5795312"/>
            <a:ext cx="1" cy="3699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260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4" descr="http://cdn01.dailycaller.com/wp-content/uploads/2012/10/Vladimir-Putin-sipping-tea.-Photo-AP-e13509569915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05" y="2492896"/>
            <a:ext cx="6096000" cy="26098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7013739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1219" r:id="rId4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Yet another example but more complex</a:t>
            </a: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23" name="Group 22"/>
          <p:cNvGrpSpPr/>
          <p:nvPr/>
        </p:nvGrpSpPr>
        <p:grpSpPr>
          <a:xfrm>
            <a:off x="5076056" y="2060848"/>
            <a:ext cx="3312368" cy="1080120"/>
            <a:chOff x="5076056" y="2060848"/>
            <a:chExt cx="3312368" cy="1080120"/>
          </a:xfrm>
        </p:grpSpPr>
        <p:sp>
          <p:nvSpPr>
            <p:cNvPr id="9" name="Rounded Rectangle 8"/>
            <p:cNvSpPr/>
            <p:nvPr/>
          </p:nvSpPr>
          <p:spPr>
            <a:xfrm>
              <a:off x="6660232" y="2060848"/>
              <a:ext cx="1728192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Vision</a:t>
              </a:r>
            </a:p>
            <a:p>
              <a:pPr algn="ctr"/>
              <a:r>
                <a:rPr lang="en-US" dirty="0" smtClean="0"/>
                <a:t>Sensor</a:t>
              </a:r>
              <a:endParaRPr lang="en-IN" dirty="0"/>
            </a:p>
          </p:txBody>
        </p:sp>
        <p:cxnSp>
          <p:nvCxnSpPr>
            <p:cNvPr id="12" name="Straight Arrow Connector 11"/>
            <p:cNvCxnSpPr>
              <a:stCxn id="9" idx="1"/>
            </p:cNvCxnSpPr>
            <p:nvPr/>
          </p:nvCxnSpPr>
          <p:spPr>
            <a:xfrm flipH="1">
              <a:off x="5076056" y="2528900"/>
              <a:ext cx="1584176" cy="61206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608005" y="3284984"/>
            <a:ext cx="3780419" cy="936104"/>
            <a:chOff x="4608005" y="3284984"/>
            <a:chExt cx="3780419" cy="936104"/>
          </a:xfrm>
        </p:grpSpPr>
        <p:sp>
          <p:nvSpPr>
            <p:cNvPr id="26" name="Rounded Rectangle 25"/>
            <p:cNvSpPr/>
            <p:nvPr/>
          </p:nvSpPr>
          <p:spPr>
            <a:xfrm>
              <a:off x="6660232" y="3284984"/>
              <a:ext cx="1728192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Smell</a:t>
              </a:r>
            </a:p>
            <a:p>
              <a:pPr algn="ctr"/>
              <a:r>
                <a:rPr lang="en-US" dirty="0" smtClean="0"/>
                <a:t>Sensor</a:t>
              </a:r>
              <a:endParaRPr lang="en-IN" dirty="0"/>
            </a:p>
          </p:txBody>
        </p:sp>
        <p:cxnSp>
          <p:nvCxnSpPr>
            <p:cNvPr id="14" name="Straight Arrow Connector 13"/>
            <p:cNvCxnSpPr>
              <a:stCxn id="26" idx="1"/>
            </p:cNvCxnSpPr>
            <p:nvPr/>
          </p:nvCxnSpPr>
          <p:spPr>
            <a:xfrm flipH="1">
              <a:off x="4608005" y="3753036"/>
              <a:ext cx="2052227" cy="4478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788024" y="4221088"/>
            <a:ext cx="3600400" cy="1296144"/>
            <a:chOff x="4788024" y="4221088"/>
            <a:chExt cx="3600400" cy="1296144"/>
          </a:xfrm>
        </p:grpSpPr>
        <p:sp>
          <p:nvSpPr>
            <p:cNvPr id="30" name="Rounded Rectangle 29"/>
            <p:cNvSpPr/>
            <p:nvPr/>
          </p:nvSpPr>
          <p:spPr>
            <a:xfrm>
              <a:off x="6660232" y="4581128"/>
              <a:ext cx="1728192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Radiation</a:t>
              </a:r>
            </a:p>
            <a:p>
              <a:pPr algn="ctr"/>
              <a:r>
                <a:rPr lang="en-US" dirty="0" smtClean="0"/>
                <a:t>Sensor</a:t>
              </a:r>
              <a:endParaRPr lang="en-IN" dirty="0"/>
            </a:p>
          </p:txBody>
        </p:sp>
        <p:cxnSp>
          <p:nvCxnSpPr>
            <p:cNvPr id="18" name="Straight Arrow Connector 17"/>
            <p:cNvCxnSpPr>
              <a:stCxn id="30" idx="1"/>
            </p:cNvCxnSpPr>
            <p:nvPr/>
          </p:nvCxnSpPr>
          <p:spPr>
            <a:xfrm flipH="1" flipV="1">
              <a:off x="4788024" y="4221088"/>
              <a:ext cx="1872208" cy="8280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275856" y="4635134"/>
            <a:ext cx="5112568" cy="2034226"/>
            <a:chOff x="3275856" y="4635134"/>
            <a:chExt cx="5112568" cy="2034226"/>
          </a:xfrm>
        </p:grpSpPr>
        <p:sp>
          <p:nvSpPr>
            <p:cNvPr id="34" name="Rounded Rectangle 33"/>
            <p:cNvSpPr/>
            <p:nvPr/>
          </p:nvSpPr>
          <p:spPr>
            <a:xfrm>
              <a:off x="6660232" y="5733256"/>
              <a:ext cx="1728192" cy="936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Touch</a:t>
              </a:r>
            </a:p>
            <a:p>
              <a:pPr algn="ctr"/>
              <a:r>
                <a:rPr lang="en-US" dirty="0" smtClean="0"/>
                <a:t>Sensor</a:t>
              </a:r>
              <a:endParaRPr lang="en-IN" dirty="0"/>
            </a:p>
          </p:txBody>
        </p:sp>
        <p:cxnSp>
          <p:nvCxnSpPr>
            <p:cNvPr id="22" name="Straight Arrow Connector 21"/>
            <p:cNvCxnSpPr>
              <a:stCxn id="34" idx="1"/>
            </p:cNvCxnSpPr>
            <p:nvPr/>
          </p:nvCxnSpPr>
          <p:spPr>
            <a:xfrm flipH="1" flipV="1">
              <a:off x="3275856" y="4635134"/>
              <a:ext cx="3384376" cy="156617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058373" y="1766801"/>
            <a:ext cx="762100" cy="4542519"/>
            <a:chOff x="8058373" y="1766801"/>
            <a:chExt cx="762100" cy="4542519"/>
          </a:xfrm>
        </p:grpSpPr>
        <p:pic>
          <p:nvPicPr>
            <p:cNvPr id="51207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4" y="1766801"/>
              <a:ext cx="762099" cy="7620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3" y="3026941"/>
              <a:ext cx="762099" cy="7620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3" y="4251077"/>
              <a:ext cx="762099" cy="7620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8373" y="5547221"/>
              <a:ext cx="762099" cy="7620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307975" y="5229200"/>
            <a:ext cx="3126324" cy="584775"/>
            <a:chOff x="307975" y="5229200"/>
            <a:chExt cx="3126324" cy="584775"/>
          </a:xfrm>
        </p:grpSpPr>
        <p:pic>
          <p:nvPicPr>
            <p:cNvPr id="46" name="Picture 7" descr="http://www.clker.com/cliparts/G/F/D/c/j/r/correct-m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730" y="5337025"/>
              <a:ext cx="411039" cy="4110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307975" y="5286399"/>
              <a:ext cx="17231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If all sensors</a:t>
              </a:r>
              <a:endParaRPr lang="en-IN" sz="2400" dirty="0"/>
            </a:p>
          </p:txBody>
        </p: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2432769" y="5229200"/>
                  <a:ext cx="58381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latin typeface="Cambria Math"/>
                            <a:ea typeface="Cambria Math"/>
                          </a:rPr>
                          <m:t>=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769" y="5229200"/>
                  <a:ext cx="583813" cy="58477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 dirty="0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2858500" y="5301208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50"/>
                  </a:solidFill>
                </a:rPr>
                <a:t>SIP</a:t>
              </a:r>
              <a:endParaRPr lang="en-IN" sz="24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3528" y="5805264"/>
            <a:ext cx="3722641" cy="584775"/>
            <a:chOff x="323528" y="5805264"/>
            <a:chExt cx="3722641" cy="584775"/>
          </a:xfrm>
        </p:grpSpPr>
        <p:sp>
          <p:nvSpPr>
            <p:cNvPr id="53" name="TextBox 52"/>
            <p:cNvSpPr txBox="1"/>
            <p:nvPr/>
          </p:nvSpPr>
          <p:spPr>
            <a:xfrm>
              <a:off x="323528" y="5862463"/>
              <a:ext cx="1836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If even one is</a:t>
              </a:r>
              <a:endParaRPr lang="en-IN" sz="2400" dirty="0"/>
            </a:p>
          </p:txBody>
        </p: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2448322" y="5805264"/>
                  <a:ext cx="58381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latin typeface="Cambria Math"/>
                            <a:ea typeface="Cambria Math"/>
                          </a:rPr>
                          <m:t>=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322" y="5805264"/>
                  <a:ext cx="583813" cy="58477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 dirty="0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/>
            <p:cNvSpPr txBox="1"/>
            <p:nvPr/>
          </p:nvSpPr>
          <p:spPr>
            <a:xfrm>
              <a:off x="2874053" y="5877272"/>
              <a:ext cx="1172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WAIT!!!</a:t>
              </a:r>
              <a:endParaRPr lang="en-IN" sz="2400" b="1" dirty="0">
                <a:solidFill>
                  <a:srgbClr val="FF0000"/>
                </a:solidFill>
              </a:endParaRPr>
            </a:p>
          </p:txBody>
        </p:sp>
        <p:pic>
          <p:nvPicPr>
            <p:cNvPr id="51209" name="Picture 9" descr="http://www.clipartbest.com/cliparts/yco/6Mq/yco6MqgcE.jpe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28" y="5877272"/>
              <a:ext cx="427807" cy="42780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/>
          <p:cNvSpPr txBox="1"/>
          <p:nvPr/>
        </p:nvSpPr>
        <p:spPr>
          <a:xfrm>
            <a:off x="1752584" y="2612708"/>
            <a:ext cx="1676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Sipping TEA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4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657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So what does this mean?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349273410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0993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5537" y="1412776"/>
            <a:ext cx="75608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2060"/>
                </a:solidFill>
              </a:rPr>
              <a:t>Take ANY activity of the day…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It will have a set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It has to be done in a designate 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If not done the specified way will yield wrong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Success in doing it depends on how closer one is to the prescribed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This clearly shows that everything has a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10" name="Group 9"/>
          <p:cNvGrpSpPr/>
          <p:nvPr/>
        </p:nvGrpSpPr>
        <p:grpSpPr>
          <a:xfrm>
            <a:off x="3131840" y="5661248"/>
            <a:ext cx="2160240" cy="1152128"/>
            <a:chOff x="3131840" y="5661248"/>
            <a:chExt cx="2160240" cy="1152128"/>
          </a:xfrm>
        </p:grpSpPr>
        <p:sp>
          <p:nvSpPr>
            <p:cNvPr id="8" name="Oval 7"/>
            <p:cNvSpPr/>
            <p:nvPr/>
          </p:nvSpPr>
          <p:spPr>
            <a:xfrm>
              <a:off x="3131840" y="5699301"/>
              <a:ext cx="2160240" cy="1114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38697" y="5661248"/>
              <a:ext cx="1832554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6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Logic</a:t>
              </a:r>
              <a:endParaRPr lang="en-US" sz="6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pic>
        <p:nvPicPr>
          <p:cNvPr id="40964" name="Picture 4" descr="http://ctmls.ctreal.com/wp-content/uploads/2012/02/ppc-ad-copy-writ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143" y="1124744"/>
            <a:ext cx="1436512" cy="15623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http://homedesigni.com/wp-content/uploads/2014/01/kitchen-clip-art-black-and-white-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143" y="2780928"/>
            <a:ext cx="1520750" cy="1550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0" name="Picture 10" descr="http://www.clker.com/cliparts/D/T/2/c/n/x/motorcycle-icon-m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43" y="436510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2" name="Picture 12" descr="http://www.aperfectworld.org/clipart/communications/talking1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699301"/>
            <a:ext cx="1206753" cy="10420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616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Logic, logic and logic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07544704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2022" r:id="rId3" imgW="13937020" imgH="5409524" progId="">
              <p:embed/>
            </p:oleObj>
          </a:graphicData>
        </a:graphic>
      </p:graphicFrame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570593" y="3284984"/>
            <a:ext cx="23695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Logic</a:t>
            </a:r>
            <a:endParaRPr lang="en-US" sz="8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3" name="Picture 10" descr="http://www.clker.com/cliparts/D/T/2/c/n/x/motorcycle-icon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2548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http://www.maranausd.org/images/pages/N7365/Math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293" y="2077755"/>
            <a:ext cx="1339360" cy="12087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9" name="Picture 5" descr="http://1.bp.blogspot.com/_ue2_vDGeEV8/TU8uTUUxRPI/AAAAAAAAFvo/zUYjtYJVp1E/s1600/hands+on+science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52" y="3068960"/>
            <a:ext cx="1830959" cy="13320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1" name="Picture 7" descr="http://ww2.valdosta.edu/~bfellis/socialstudiesclipar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156" y="4287235"/>
            <a:ext cx="1233942" cy="11579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3" name="Picture 9" descr="http://bestclipartblog.com/clipart-pics/weather-clipart-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86" y="5199780"/>
            <a:ext cx="1363813" cy="14320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5" name="Picture 11" descr="http://vector.me/files/images/1/1/110126/aircraft_clip_art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80" y="5458096"/>
            <a:ext cx="1457052" cy="9153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7" name="Picture 13" descr="http://ec.l.thumbs.canstockphoto.com/canstock631794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80" y="1527504"/>
            <a:ext cx="942975" cy="1428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9" name="Picture 15" descr="http://thumbs.dreamstime.com/z/bridge-collection-clip-art-various-bridges-3212170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371" y="4334796"/>
            <a:ext cx="1455534" cy="14864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2" name="Picture 18" descr="http://fc09.deviantart.net/fs70/i/2011/246/0/a/biology_by_deviant_defaroe-d48qsmw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34" y="2536905"/>
            <a:ext cx="2149371" cy="16311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5344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7629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What next?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If there is logic in anything and everything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has to be ways to represent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has to be modes to modify and re-represent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should be methodology to implement and re-design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And for all this…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25424828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3029" r:id="rId3" imgW="13937020" imgH="5409524" progId="">
              <p:embed/>
            </p:oleObj>
          </a:graphicData>
        </a:graphic>
      </p:graphicFrame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7859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 descr="http://www.illustrationsof.com/royalty-free-computer-clipart-illustration-78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474" y="1640534"/>
            <a:ext cx="2069735" cy="21732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What next?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6779096" cy="2044824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There has to be logic machine to assimilate, understand, solve, store, retrieve and represent logic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08025409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4058" r:id="rId4" imgW="13937020" imgH="5409524" progId="">
              <p:embed/>
            </p:oleObj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1560" y="3822884"/>
            <a:ext cx="6120680" cy="204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2060"/>
                </a:solidFill>
              </a:rPr>
              <a:t>There has to be a </a:t>
            </a:r>
            <a:r>
              <a:rPr lang="en-US" sz="4000" b="1" u="sng" dirty="0" smtClean="0">
                <a:solidFill>
                  <a:srgbClr val="FF0000"/>
                </a:solidFill>
              </a:rPr>
              <a:t>LANGUAGE</a:t>
            </a:r>
            <a:r>
              <a:rPr lang="en-US" sz="4000" b="1" dirty="0" smtClean="0">
                <a:solidFill>
                  <a:srgbClr val="002060"/>
                </a:solidFill>
              </a:rPr>
              <a:t> to communicate with the logic machine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32911" y="4221088"/>
            <a:ext cx="4943941" cy="2379979"/>
            <a:chOff x="4032911" y="4221088"/>
            <a:chExt cx="4943941" cy="2379979"/>
          </a:xfrm>
        </p:grpSpPr>
        <p:pic>
          <p:nvPicPr>
            <p:cNvPr id="44039" name="Picture 7" descr="http://imageenvision.com/450/26236-clip-art-graphic-of-a-desktop-computer-cartoon-character-crashing-by-toons4biz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474" y="4221088"/>
              <a:ext cx="2343378" cy="23433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032911" y="5662348"/>
              <a:ext cx="269932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3700" b="1" dirty="0" smtClean="0">
                  <a:solidFill>
                    <a:srgbClr val="002060"/>
                  </a:solidFill>
                </a:rPr>
                <a:t>Otherwise….</a:t>
              </a:r>
              <a:endParaRPr lang="en-US" sz="3700" b="1" dirty="0">
                <a:solidFill>
                  <a:srgbClr val="002060"/>
                </a:solidFill>
              </a:endParaRPr>
            </a:p>
            <a:p>
              <a:endParaRPr lang="en-IN" dirty="0"/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2819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Diving deeper…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6542571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5090" r:id="rId3" imgW="13937020" imgH="5409524" progId="">
              <p:embed/>
            </p:oleObj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51520" y="1484784"/>
            <a:ext cx="4894165" cy="2193476"/>
            <a:chOff x="251520" y="1484784"/>
            <a:chExt cx="4894165" cy="2193476"/>
          </a:xfrm>
        </p:grpSpPr>
        <p:pic>
          <p:nvPicPr>
            <p:cNvPr id="45064" name="Picture 8" descr="http://www.clipartbest.com/cliparts/dT6/eyz/dT6eyzaac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4784"/>
              <a:ext cx="1636812" cy="219347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loud Callout 6"/>
            <p:cNvSpPr/>
            <p:nvPr/>
          </p:nvSpPr>
          <p:spPr>
            <a:xfrm>
              <a:off x="2049341" y="1681422"/>
              <a:ext cx="3096344" cy="1800200"/>
            </a:xfrm>
            <a:prstGeom prst="cloudCallout">
              <a:avLst>
                <a:gd name="adj1" fmla="val -61551"/>
                <a:gd name="adj2" fmla="val -4678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2060"/>
                  </a:solidFill>
                </a:rPr>
                <a:t>How do I roll another rod with a rolling rod??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19450" y="2977566"/>
            <a:ext cx="2118856" cy="2860934"/>
            <a:chOff x="3519450" y="2977566"/>
            <a:chExt cx="2118856" cy="2860934"/>
          </a:xfrm>
        </p:grpSpPr>
        <p:sp>
          <p:nvSpPr>
            <p:cNvPr id="9" name="Down Arrow 8"/>
            <p:cNvSpPr/>
            <p:nvPr/>
          </p:nvSpPr>
          <p:spPr>
            <a:xfrm>
              <a:off x="4164371" y="2977566"/>
              <a:ext cx="589877" cy="700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5071" name="Picture 15" descr="http://designmascots.com/1024/clipart-of-a-confused-desktop-royalty-free-by-toons4biz-117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50" y="3678260"/>
              <a:ext cx="2118856" cy="21602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5508104" y="3808870"/>
            <a:ext cx="2835124" cy="1899020"/>
            <a:chOff x="5508104" y="3808870"/>
            <a:chExt cx="2835124" cy="1899020"/>
          </a:xfrm>
        </p:grpSpPr>
        <p:sp>
          <p:nvSpPr>
            <p:cNvPr id="11" name="Right Arrow 10"/>
            <p:cNvSpPr/>
            <p:nvPr/>
          </p:nvSpPr>
          <p:spPr>
            <a:xfrm>
              <a:off x="5508104" y="4437112"/>
              <a:ext cx="864096" cy="5040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5074" name="Picture 18" descr="http://openclipart.org/image/800px/svg_to_png/15813/Arnoud999_Right_or_wrong_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3808870"/>
              <a:ext cx="1899020" cy="189902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069" name="Picture 13" descr="http://www.cryptonet.be/blog/wp-content/uploads/2011/02/Cant_You_Do_Anything_Right-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91516"/>
            <a:ext cx="7494678" cy="42469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689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Diving deeper…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5384551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7127" r:id="rId3" imgW="13937020" imgH="5409524" progId="">
              <p:embed/>
            </p:oleObj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51520" y="1484784"/>
            <a:ext cx="4894165" cy="2193476"/>
            <a:chOff x="251520" y="1484784"/>
            <a:chExt cx="4894165" cy="2193476"/>
          </a:xfrm>
        </p:grpSpPr>
        <p:pic>
          <p:nvPicPr>
            <p:cNvPr id="45064" name="Picture 8" descr="http://www.clipartbest.com/cliparts/dT6/eyz/dT6eyzaac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4784"/>
              <a:ext cx="1636812" cy="219347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loud Callout 6"/>
            <p:cNvSpPr/>
            <p:nvPr/>
          </p:nvSpPr>
          <p:spPr>
            <a:xfrm>
              <a:off x="2049341" y="1681422"/>
              <a:ext cx="3096344" cy="1800200"/>
            </a:xfrm>
            <a:prstGeom prst="cloudCallout">
              <a:avLst>
                <a:gd name="adj1" fmla="val -61551"/>
                <a:gd name="adj2" fmla="val -4678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2060"/>
                  </a:solidFill>
                </a:rPr>
                <a:t>How do I roll another rod with a rolling rod??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03648" y="3068960"/>
            <a:ext cx="2520280" cy="2304256"/>
            <a:chOff x="1403648" y="3068960"/>
            <a:chExt cx="2520280" cy="2304256"/>
          </a:xfrm>
        </p:grpSpPr>
        <p:sp>
          <p:nvSpPr>
            <p:cNvPr id="3" name="Flowchart: Alternate Process 2"/>
            <p:cNvSpPr/>
            <p:nvPr/>
          </p:nvSpPr>
          <p:spPr>
            <a:xfrm>
              <a:off x="1403648" y="3861048"/>
              <a:ext cx="2520280" cy="1512168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2060"/>
                  </a:solidFill>
                </a:rPr>
                <a:t>A program written in C language with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LOGIC</a:t>
              </a:r>
            </a:p>
          </p:txBody>
        </p:sp>
        <p:sp>
          <p:nvSpPr>
            <p:cNvPr id="6" name="Down Arrow 5"/>
            <p:cNvSpPr/>
            <p:nvPr/>
          </p:nvSpPr>
          <p:spPr>
            <a:xfrm>
              <a:off x="2339752" y="3068960"/>
              <a:ext cx="720080" cy="792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23928" y="3576478"/>
            <a:ext cx="2344172" cy="2081307"/>
            <a:chOff x="3923928" y="3576478"/>
            <a:chExt cx="2344172" cy="2081307"/>
          </a:xfrm>
        </p:grpSpPr>
        <p:pic>
          <p:nvPicPr>
            <p:cNvPr id="47106" name="Picture 2" descr="http://janellerydell.com/wp-content/uploads/2011/08/happy-p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170" y="3576478"/>
              <a:ext cx="2011930" cy="208130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ight Arrow 13"/>
            <p:cNvSpPr/>
            <p:nvPr/>
          </p:nvSpPr>
          <p:spPr>
            <a:xfrm>
              <a:off x="3923928" y="4522275"/>
              <a:ext cx="648072" cy="634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68100" y="3242763"/>
            <a:ext cx="2404454" cy="3307617"/>
            <a:chOff x="6268100" y="3242763"/>
            <a:chExt cx="2404454" cy="3307617"/>
          </a:xfrm>
        </p:grpSpPr>
        <p:pic>
          <p:nvPicPr>
            <p:cNvPr id="47111" name="Picture 7" descr="http://www.diracdelta.co.uk/science/source/c/h/chain%20drive/chaindrive00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4839733"/>
              <a:ext cx="1580274" cy="171064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ight Arrow 15"/>
            <p:cNvSpPr/>
            <p:nvPr/>
          </p:nvSpPr>
          <p:spPr>
            <a:xfrm>
              <a:off x="6268100" y="4485208"/>
              <a:ext cx="648072" cy="634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109" name="Picture 5" descr="http://www.clipartsfree.net/vector/large/Gears_1_Vector_Clipar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3242763"/>
              <a:ext cx="1377862" cy="162101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0541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Programming for Engineers…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95863964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8166" r:id="rId3" imgW="13937020" imgH="5409524" progId="">
              <p:embed/>
            </p:oleObj>
          </a:graphicData>
        </a:graphic>
      </p:graphicFrame>
      <p:pic>
        <p:nvPicPr>
          <p:cNvPr id="48130" name="Picture 2" descr="http://kscom.kr/xe/files/attach/images/5751/812/016/ec6ee91925b06e179910716e7ecd366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9756"/>
            <a:ext cx="1642914" cy="16328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http://www.colourbox.com/preview/4894882-376158-architectural-background-with-drawing-tools-and-rolls-of-drawings-vector-clip-ar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84784"/>
            <a:ext cx="1835696" cy="17936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5" name="Picture 7" descr="https://www.grc.nasa.gov/www/k-12/airplane/Images/viscosity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10" y="1751201"/>
            <a:ext cx="2648769" cy="19949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7" name="Picture 9" descr="http://www.wikipremed.com/clipart/fluid_mechanics/17901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80" y="3361456"/>
            <a:ext cx="4449870" cy="7644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9" name="Picture 11" descr="http://www.corbinstreehouse.com/blog/wp-content/uploads/2009/10/ViseStopDrawin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252" y="2748692"/>
            <a:ext cx="2200106" cy="21958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1" name="Picture 13" descr="http://www.aycdigital.com.uy/wp-content/uploads/aycd_zwcad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93" y="3877784"/>
            <a:ext cx="3411948" cy="21518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3" name="Picture 15" descr="http://www.clipartlab.com/clipart_preview/clipart/va5-car_mechanics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48" y="4538203"/>
            <a:ext cx="3252788" cy="1895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6" name="Picture 18" descr="http://www.nc-climate.ncsu.edu/secc_edu/images/conduction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392" y="4562612"/>
            <a:ext cx="2605518" cy="19628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9" name="Picture 21" descr="https://encrypted-tbn2.gstatic.com/images?q=tbn:ANd9GcRewdkQ09xIEJoDxLP_8JVsktTMPqYW4CZlHrvPgV09zshJNiG9Hw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58" y="1516555"/>
            <a:ext cx="1645504" cy="1234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1" name="Picture 23" descr="http://www.tkshare.com/Image/20081013746235787780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03" y="1435813"/>
            <a:ext cx="6262445" cy="50099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62382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Course details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LTP – 3 0 0 [Three lectures/week]</a:t>
            </a:r>
            <a:endParaRPr lang="en-US" sz="4000" dirty="0">
              <a:solidFill>
                <a:srgbClr val="C00000"/>
              </a:solidFill>
            </a:endParaRPr>
          </a:p>
          <a:p>
            <a:r>
              <a:rPr lang="en-US" sz="4000" b="1" dirty="0" smtClean="0">
                <a:solidFill>
                  <a:srgbClr val="002060"/>
                </a:solidFill>
              </a:rPr>
              <a:t>Course communication mode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600" u="sng" dirty="0" smtClean="0">
                <a:solidFill>
                  <a:srgbClr val="002060"/>
                </a:solidFill>
                <a:hlinkClick r:id="rId3"/>
              </a:rPr>
              <a:t>cse101@lpu.co.in</a:t>
            </a:r>
            <a:endParaRPr lang="en-US" sz="3600" u="sng" dirty="0" smtClean="0">
              <a:solidFill>
                <a:srgbClr val="002060"/>
              </a:solidFill>
            </a:endParaRPr>
          </a:p>
          <a:p>
            <a:r>
              <a:rPr lang="en-US" sz="4000" b="1" dirty="0" smtClean="0">
                <a:solidFill>
                  <a:srgbClr val="FF0000"/>
                </a:solidFill>
              </a:rPr>
              <a:t>Text Book</a:t>
            </a:r>
            <a:endParaRPr lang="en-IN" sz="4000" b="1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FF0000"/>
                </a:solidFill>
              </a:rPr>
              <a:t>C How To Program by Paul Deitel and Harvey Deitel, Prentice Hall of India, </a:t>
            </a:r>
            <a:r>
              <a:rPr lang="en-IN" sz="3200" dirty="0" smtClean="0">
                <a:solidFill>
                  <a:srgbClr val="FF0000"/>
                </a:solidFill>
              </a:rPr>
              <a:t>7</a:t>
            </a:r>
            <a:r>
              <a:rPr lang="en-IN" sz="3200" baseline="30000" dirty="0" smtClean="0">
                <a:solidFill>
                  <a:srgbClr val="FF0000"/>
                </a:solidFill>
              </a:rPr>
              <a:t>th</a:t>
            </a:r>
            <a:r>
              <a:rPr lang="en-IN" sz="3200" dirty="0" smtClean="0">
                <a:solidFill>
                  <a:srgbClr val="FF0000"/>
                </a:solidFill>
              </a:rPr>
              <a:t> Edition</a:t>
            </a:r>
            <a:r>
              <a:rPr lang="en-IN" sz="3200" dirty="0">
                <a:solidFill>
                  <a:srgbClr val="FF0000"/>
                </a:solidFill>
              </a:rPr>
              <a:t>, (2013)</a:t>
            </a:r>
            <a:endParaRPr lang="en-US" sz="3200" u="sng" dirty="0" smtClean="0">
              <a:solidFill>
                <a:srgbClr val="002060"/>
              </a:solidFill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68956527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3827" r:id="rId4" imgW="13937020" imgH="5409524" progId="">
              <p:embed/>
            </p:oleObj>
          </a:graphicData>
        </a:graphic>
      </p:graphicFrame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7964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The course outcome…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9169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the end of the CSE101 every one of you would have your </a:t>
            </a:r>
            <a:r>
              <a:rPr lang="en-US" sz="2400" dirty="0" smtClean="0"/>
              <a:t>own package of: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677029" y="2276872"/>
            <a:ext cx="5269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Geometry Master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3068960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 comprehensive geometry package to formulate solutions for surface area, volume and other parameters for </a:t>
            </a:r>
            <a:r>
              <a:rPr lang="en-US" sz="2000" dirty="0" smtClean="0">
                <a:solidFill>
                  <a:srgbClr val="C00000"/>
                </a:solidFill>
              </a:rPr>
              <a:t>common shapes(circle and cylinder)</a:t>
            </a:r>
            <a:r>
              <a:rPr lang="en-US" sz="2000" dirty="0" smtClean="0">
                <a:solidFill>
                  <a:srgbClr val="C00000"/>
                </a:solidFill>
              </a:rPr>
              <a:t>. 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00212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 descr="http://us.cdn1.123rf.com/168nwm/5505292/55052921402/5505292140200001/26024079-creative-brain-idea-concept-background-design-for-poster-flyer-cover-broch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4" y="1628800"/>
            <a:ext cx="3400400" cy="3400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Get Set Go!!!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3836192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0194" r:id="rId4" imgW="13937020" imgH="5409524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628800"/>
            <a:ext cx="859876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Bernard MT Condensed" panose="02050806060905020404" pitchFamily="18" charset="0"/>
              </a:rPr>
              <a:t>Gear up</a:t>
            </a:r>
          </a:p>
          <a:p>
            <a:r>
              <a:rPr lang="en-US" sz="4400" dirty="0" smtClean="0">
                <a:solidFill>
                  <a:srgbClr val="C00000"/>
                </a:solidFill>
                <a:latin typeface="Bernard MT Condensed" panose="02050806060905020404" pitchFamily="18" charset="0"/>
              </a:rPr>
              <a:t>Fasten your seat belts</a:t>
            </a: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r>
              <a:rPr lang="en-US" sz="4400" dirty="0" smtClean="0">
                <a:solidFill>
                  <a:srgbClr val="002060"/>
                </a:solidFill>
                <a:latin typeface="Bernard MT Condensed" panose="02050806060905020404" pitchFamily="18" charset="0"/>
              </a:rPr>
              <a:t>Explore your logical abilities</a:t>
            </a: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r>
              <a:rPr lang="en-US" sz="4400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Build your packages for future support</a:t>
            </a:r>
            <a:endParaRPr lang="en-IN" sz="44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482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789040"/>
            <a:ext cx="7155254" cy="1143000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>
                <a:solidFill>
                  <a:srgbClr val="C00000"/>
                </a:solidFill>
              </a:rPr>
              <a:t>Next Class: Computer Organization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407707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30693204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2390" r:id="rId3" imgW="13937020" imgH="5409524" progId="">
              <p:embed/>
            </p:oleObj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3250" y="5958408"/>
            <a:ext cx="71552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cse101@lpu.co.in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924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Course Assessment Model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en-US" sz="4000" b="1" dirty="0" smtClean="0">
                <a:solidFill>
                  <a:srgbClr val="002060"/>
                </a:solidFill>
              </a:rPr>
              <a:t>Marks break </a:t>
            </a:r>
            <a:r>
              <a:rPr lang="en-US" sz="4000" b="1" dirty="0" smtClean="0">
                <a:solidFill>
                  <a:srgbClr val="002060"/>
                </a:solidFill>
              </a:rPr>
              <a:t>up</a:t>
            </a:r>
            <a:endParaRPr lang="en-US" sz="4000" b="1" dirty="0" smtClean="0">
              <a:solidFill>
                <a:srgbClr val="002060"/>
              </a:solidFill>
            </a:endParaRPr>
          </a:p>
          <a:p>
            <a:r>
              <a:rPr lang="en-US" sz="4000" dirty="0" smtClean="0">
                <a:solidFill>
                  <a:srgbClr val="C00000"/>
                </a:solidFill>
              </a:rPr>
              <a:t>Attendance						  </a:t>
            </a:r>
            <a:r>
              <a:rPr lang="en-US" sz="4000" dirty="0" smtClean="0">
                <a:solidFill>
                  <a:srgbClr val="C00000"/>
                </a:solidFill>
              </a:rPr>
              <a:t>5</a:t>
            </a:r>
            <a:endParaRPr lang="en-US" sz="4000" dirty="0" smtClean="0">
              <a:solidFill>
                <a:srgbClr val="C00000"/>
              </a:solidFill>
            </a:endParaRPr>
          </a:p>
          <a:p>
            <a:r>
              <a:rPr lang="en-US" sz="4000" dirty="0" smtClean="0">
                <a:solidFill>
                  <a:srgbClr val="C00000"/>
                </a:solidFill>
              </a:rPr>
              <a:t>E-</a:t>
            </a:r>
            <a:r>
              <a:rPr lang="en-US" sz="4000" dirty="0" err="1" smtClean="0">
                <a:solidFill>
                  <a:srgbClr val="C00000"/>
                </a:solidFill>
              </a:rPr>
              <a:t>WorkBook</a:t>
            </a:r>
            <a:r>
              <a:rPr lang="en-US" sz="4000" dirty="0" smtClean="0">
                <a:solidFill>
                  <a:srgbClr val="C00000"/>
                </a:solidFill>
              </a:rPr>
              <a:t> </a:t>
            </a:r>
            <a:r>
              <a:rPr lang="en-US" sz="4000" dirty="0" smtClean="0">
                <a:solidFill>
                  <a:srgbClr val="C00000"/>
                </a:solidFill>
              </a:rPr>
              <a:t>Evaluation </a:t>
            </a:r>
            <a:r>
              <a:rPr lang="en-US" sz="4000" dirty="0" smtClean="0">
                <a:solidFill>
                  <a:srgbClr val="C00000"/>
                </a:solidFill>
              </a:rPr>
              <a:t>(2 out of 3)</a:t>
            </a:r>
            <a:r>
              <a:rPr lang="en-US" sz="4000" dirty="0" smtClean="0">
                <a:solidFill>
                  <a:srgbClr val="C00000"/>
                </a:solidFill>
              </a:rPr>
              <a:t>	</a:t>
            </a:r>
            <a:r>
              <a:rPr lang="en-US" sz="4000" dirty="0" smtClean="0">
                <a:solidFill>
                  <a:srgbClr val="C00000"/>
                </a:solidFill>
              </a:rPr>
              <a:t>20</a:t>
            </a:r>
            <a:endParaRPr lang="en-US" sz="4000" dirty="0" smtClean="0">
              <a:solidFill>
                <a:srgbClr val="C00000"/>
              </a:solidFill>
            </a:endParaRPr>
          </a:p>
          <a:p>
            <a:r>
              <a:rPr lang="en-US" sz="4000" dirty="0" smtClean="0">
                <a:solidFill>
                  <a:srgbClr val="C00000"/>
                </a:solidFill>
              </a:rPr>
              <a:t>MTE							25</a:t>
            </a:r>
          </a:p>
          <a:p>
            <a:r>
              <a:rPr lang="en-US" sz="4000" dirty="0" smtClean="0">
                <a:solidFill>
                  <a:srgbClr val="C00000"/>
                </a:solidFill>
              </a:rPr>
              <a:t>ETE</a:t>
            </a:r>
            <a:r>
              <a:rPr lang="en-US" sz="4000" dirty="0" smtClean="0">
                <a:solidFill>
                  <a:srgbClr val="C00000"/>
                </a:solidFill>
              </a:rPr>
              <a:t>							50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Total							100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90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5864" r:id="rId3" imgW="13937020" imgH="5409524" progId="">
              <p:embed/>
            </p:oleObj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7668344" y="4869160"/>
            <a:ext cx="1080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7948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Acknowledgements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160"/>
            <a:ext cx="8229600" cy="50691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The </a:t>
            </a:r>
            <a:r>
              <a:rPr lang="en-US" dirty="0" smtClean="0">
                <a:solidFill>
                  <a:srgbClr val="002060"/>
                </a:solidFill>
              </a:rPr>
              <a:t>Khan Academy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EdX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Coursera</a:t>
            </a:r>
          </a:p>
          <a:p>
            <a:r>
              <a:rPr lang="en-US" dirty="0">
                <a:solidFill>
                  <a:srgbClr val="002060"/>
                </a:solidFill>
              </a:rPr>
              <a:t>p</a:t>
            </a:r>
            <a:r>
              <a:rPr lang="en-US" dirty="0" smtClean="0">
                <a:solidFill>
                  <a:srgbClr val="002060"/>
                </a:solidFill>
              </a:rPr>
              <a:t>rogrammingsimplified.com</a:t>
            </a:r>
          </a:p>
          <a:p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programming.com</a:t>
            </a:r>
          </a:p>
          <a:p>
            <a:r>
              <a:rPr lang="en-US" dirty="0">
                <a:solidFill>
                  <a:srgbClr val="002060"/>
                </a:solidFill>
              </a:rPr>
              <a:t>l</a:t>
            </a:r>
            <a:r>
              <a:rPr lang="en-US" dirty="0" smtClean="0">
                <a:solidFill>
                  <a:srgbClr val="002060"/>
                </a:solidFill>
              </a:rPr>
              <a:t>earn-c.org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Above all…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4233583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4849" r:id="rId3" imgW="13937020" imgH="5409524" progId="">
              <p:embed/>
            </p:oleObj>
          </a:graphicData>
        </a:graphic>
      </p:graphicFrame>
      <p:sp>
        <p:nvSpPr>
          <p:cNvPr id="6" name="Rectangle 5"/>
          <p:cNvSpPr/>
          <p:nvPr/>
        </p:nvSpPr>
        <p:spPr>
          <a:xfrm>
            <a:off x="1763688" y="5661248"/>
            <a:ext cx="5096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Common Sense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888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hp\AppData\Local\Microsoft\Windows\Temporary Internet Files\Content.IE5\AXPCH7KH\MC9002934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79" y="3645024"/>
            <a:ext cx="1934791" cy="31022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The course contents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Introduction to computer organization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Evolution of Operating Systems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Data Types &amp; Operators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Control Structures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User defined functions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Storage classes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Arrays and Strings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Pointers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Dynamic memory allocation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Derived data types – Structures &amp; Unions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File handling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034829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133" r:id="rId4" imgW="13937020" imgH="5409524" progId="">
              <p:embed/>
            </p:oleObj>
          </a:graphicData>
        </a:graphic>
      </p:graphicFrame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1524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3" name="Picture 15" descr="http://www.anxiety.org/sites/default/files/contentpathway/signs-of-anxiety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9309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The hitch…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25025733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2807" r:id="rId4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84742" y="1628800"/>
            <a:ext cx="836562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 three BURNING questions in mind…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C00000"/>
                </a:solidFill>
              </a:rPr>
              <a:t>Why are we learning C language?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C00000"/>
                </a:solidFill>
              </a:rPr>
              <a:t>What would we do with it, we are engineers?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C00000"/>
                </a:solidFill>
              </a:rPr>
              <a:t>What will be the course outcome?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5344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2099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Let us re-invent ourselves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76002147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6100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84742" y="1492329"/>
            <a:ext cx="81149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To begin with basics…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Let us go to basics.</a:t>
            </a:r>
          </a:p>
          <a:p>
            <a:r>
              <a:rPr lang="en-US" sz="3600" dirty="0" smtClean="0">
                <a:solidFill>
                  <a:srgbClr val="002060"/>
                </a:solidFill>
              </a:rPr>
              <a:t>Let us begin from toddling to learn to walk</a:t>
            </a:r>
          </a:p>
          <a:p>
            <a:endParaRPr lang="en-IN" sz="3200" b="1" dirty="0">
              <a:solidFill>
                <a:srgbClr val="C00000"/>
              </a:solidFill>
            </a:endParaRPr>
          </a:p>
        </p:txBody>
      </p:sp>
      <p:pic>
        <p:nvPicPr>
          <p:cNvPr id="46082" name="Picture 2" descr="http://www.bcreative.al/wp-content/uploads/2011/10/Human-Evolu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5482580" cy="2741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67783" y="6188844"/>
            <a:ext cx="4063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Get ready to be </a:t>
            </a:r>
            <a:r>
              <a:rPr lang="en-US" sz="2800" b="1" dirty="0" smtClean="0">
                <a:solidFill>
                  <a:srgbClr val="FF0000"/>
                </a:solidFill>
              </a:rPr>
              <a:t>childish</a:t>
            </a:r>
            <a:r>
              <a:rPr lang="en-US" sz="2800" b="1" dirty="0" smtClean="0"/>
              <a:t>….</a:t>
            </a:r>
            <a:endParaRPr lang="en-IN" sz="2800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07935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31806954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6898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Let us look around our daily routine…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Let us see where all we do programming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Simple things we do to start the day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36872" name="Picture 8" descr="http://www.drueckert.com/wp-content/uploads/Oral-Hygine-Brush-Tee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2"/>
            <a:ext cx="2033743" cy="25058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19872" y="4077072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too has a set procedure. One follows particular steps to accomplish the task.</a:t>
            </a:r>
            <a:endParaRPr lang="en-IN" sz="2400" dirty="0"/>
          </a:p>
        </p:txBody>
      </p:sp>
      <p:pic>
        <p:nvPicPr>
          <p:cNvPr id="3687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58" y="3950782"/>
            <a:ext cx="72961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7899" y="6237312"/>
            <a:ext cx="7551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So there is ONE program you know which is there in you…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5566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77280605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8936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There is a set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Each step is defined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 occurrence is ordered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Jump is NOT permitted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A step cannot be skipped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5580112" y="1412776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80112" y="2069559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Pick 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80112" y="2717631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Rinse 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80112" y="3365703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Apply Paste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0112" y="4013775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80112" y="4653136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Rinse Mouth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80112" y="5309919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Rinse 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/>
          <p:cNvSpPr/>
          <p:nvPr/>
        </p:nvSpPr>
        <p:spPr>
          <a:xfrm>
            <a:off x="5580112" y="5949280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6120172" y="1844824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156176" y="2484185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156176" y="3132257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56176" y="3780329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56176" y="4428401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56176" y="5076473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56176" y="5733256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 descr="http://www.drueckert.com/wp-content/uploads/Oral-Hygine-Brush-Tee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803" y="4019493"/>
            <a:ext cx="2033743" cy="25058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70429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11959</TotalTime>
  <Words>862</Words>
  <Application>Microsoft Office PowerPoint</Application>
  <PresentationFormat>On-screen Show (4:3)</PresentationFormat>
  <Paragraphs>169</Paragraphs>
  <Slides>22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CSE101 C Programing</vt:lpstr>
      <vt:lpstr>Course details</vt:lpstr>
      <vt:lpstr>Course Assessment Model</vt:lpstr>
      <vt:lpstr>Acknowledgements</vt:lpstr>
      <vt:lpstr>The course contents</vt:lpstr>
      <vt:lpstr>The hitch…</vt:lpstr>
      <vt:lpstr>Let us re-invent ourselves</vt:lpstr>
      <vt:lpstr>Daily routine</vt:lpstr>
      <vt:lpstr>Daily routine</vt:lpstr>
      <vt:lpstr>Daily routine</vt:lpstr>
      <vt:lpstr>Daily routine</vt:lpstr>
      <vt:lpstr>Daily routine</vt:lpstr>
      <vt:lpstr>So what does this mean?</vt:lpstr>
      <vt:lpstr>Logic, logic and logic</vt:lpstr>
      <vt:lpstr>What next?</vt:lpstr>
      <vt:lpstr>What next?</vt:lpstr>
      <vt:lpstr>Diving deeper…</vt:lpstr>
      <vt:lpstr>Diving deeper…</vt:lpstr>
      <vt:lpstr>Programming for Engineers…</vt:lpstr>
      <vt:lpstr>The course outcome…</vt:lpstr>
      <vt:lpstr>Get Set Go!!!</vt:lpstr>
      <vt:lpstr>Next Class: Computer Organization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Aman</cp:lastModifiedBy>
  <cp:revision>118</cp:revision>
  <dcterms:created xsi:type="dcterms:W3CDTF">2013-10-21T21:58:54Z</dcterms:created>
  <dcterms:modified xsi:type="dcterms:W3CDTF">2014-08-02T20:16:45Z</dcterms:modified>
</cp:coreProperties>
</file>